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682" r:id="rId2"/>
    <p:sldId id="687" r:id="rId3"/>
    <p:sldId id="748" r:id="rId4"/>
    <p:sldId id="733" r:id="rId5"/>
    <p:sldId id="759" r:id="rId6"/>
    <p:sldId id="772" r:id="rId7"/>
    <p:sldId id="762" r:id="rId8"/>
    <p:sldId id="760" r:id="rId9"/>
    <p:sldId id="763" r:id="rId10"/>
    <p:sldId id="773" r:id="rId11"/>
    <p:sldId id="782" r:id="rId12"/>
    <p:sldId id="777" r:id="rId13"/>
    <p:sldId id="778" r:id="rId14"/>
    <p:sldId id="783" r:id="rId15"/>
    <p:sldId id="731" r:id="rId16"/>
    <p:sldId id="780" r:id="rId17"/>
    <p:sldId id="775" r:id="rId18"/>
    <p:sldId id="735" r:id="rId19"/>
    <p:sldId id="779" r:id="rId20"/>
    <p:sldId id="781" r:id="rId21"/>
    <p:sldId id="774" r:id="rId22"/>
    <p:sldId id="776" r:id="rId23"/>
    <p:sldId id="4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Staines" initials="KS" lastIdx="1" clrIdx="0">
    <p:extLst>
      <p:ext uri="{19B8F6BF-5375-455C-9EA6-DF929625EA0E}">
        <p15:presenceInfo xmlns:p15="http://schemas.microsoft.com/office/powerpoint/2012/main" userId="S::Karen.Staines@acceleratecic.com::d28b7468-b56b-4057-8dfa-51983dfcac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009B93"/>
    <a:srgbClr val="E84B0F"/>
    <a:srgbClr val="CFD600"/>
    <a:srgbClr val="562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25" autoAdjust="0"/>
    <p:restoredTop sz="87891" autoAdjust="0"/>
  </p:normalViewPr>
  <p:slideViewPr>
    <p:cSldViewPr snapToGrid="0" snapToObjects="1">
      <p:cViewPr>
        <p:scale>
          <a:sx n="92" d="100"/>
          <a:sy n="92" d="100"/>
        </p:scale>
        <p:origin x="6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members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D-5648-A535-3DF36CFAF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D-5648-A535-3DF36CFAF5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AD-5648-A535-3DF36CFAF5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AD-5648-A535-3DF36CFAF52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E-424B-9E7B-63EF35B5F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7T09:48:25.347" idx="1">
    <p:pos x="10" y="10"/>
    <p:text>What does this mean?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F3D5D-935F-FC46-B197-3580F4065E52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22F38-3BEC-1E40-B5BB-7F36EF2F5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22F38-3BEC-1E40-B5BB-7F36EF2F5D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6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22F38-3BEC-1E40-B5BB-7F36EF2F5D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8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4AC21D5-A0A3-DF42-B115-680855FE227D}"/>
              </a:ext>
            </a:extLst>
          </p:cNvPr>
          <p:cNvSpPr/>
          <p:nvPr userDrawn="1"/>
        </p:nvSpPr>
        <p:spPr>
          <a:xfrm>
            <a:off x="0" y="1461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F11C3-C9F0-7C4C-8D7B-B2D566F1E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421" y="3170144"/>
            <a:ext cx="9144000" cy="2387600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rgbClr val="E6007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80D5-4B87-BA4C-B4AE-9ED03EDC6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421" y="5506031"/>
            <a:ext cx="9144000" cy="555023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22B13-6F97-E34A-AD89-BFB0305C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b="1" dirty="0">
                <a:solidFill>
                  <a:srgbClr val="E6007E"/>
                </a:solidFill>
              </a:rPr>
              <a:t>Presentation title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050C5-E726-F642-953A-D3848521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| </a:t>
            </a:r>
            <a:fld id="{0C05A85B-AB5C-A745-9A62-AF2458EF23DB}" type="slidenum">
              <a:rPr lang="en-US" b="1" smtClean="0">
                <a:solidFill>
                  <a:srgbClr val="E6007E"/>
                </a:solidFill>
              </a:rPr>
              <a:pPr/>
              <a:t>‹#›</a:t>
            </a:fld>
            <a:endParaRPr lang="en-US" b="1" dirty="0">
              <a:solidFill>
                <a:srgbClr val="E6007E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721F9F-C109-A54A-A46F-32FD20E7FB39}"/>
              </a:ext>
            </a:extLst>
          </p:cNvPr>
          <p:cNvCxnSpPr/>
          <p:nvPr userDrawn="1"/>
        </p:nvCxnSpPr>
        <p:spPr>
          <a:xfrm>
            <a:off x="838200" y="6268668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C994D3-ABFA-F148-B00F-0D6BBB3CFC9C}"/>
              </a:ext>
            </a:extLst>
          </p:cNvPr>
          <p:cNvCxnSpPr/>
          <p:nvPr userDrawn="1"/>
        </p:nvCxnSpPr>
        <p:spPr>
          <a:xfrm>
            <a:off x="838200" y="506695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0EC031-1084-5843-A6EC-A9007FCB844E}"/>
              </a:ext>
            </a:extLst>
          </p:cNvPr>
          <p:cNvCxnSpPr/>
          <p:nvPr userDrawn="1"/>
        </p:nvCxnSpPr>
        <p:spPr>
          <a:xfrm>
            <a:off x="838200" y="2899166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C308110-4489-2F46-BEE4-81256459A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78734"/>
            <a:ext cx="1972301" cy="1851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AC63CB-8836-7E46-BEB2-93873A25C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461" y="6361244"/>
            <a:ext cx="1910875" cy="330385"/>
          </a:xfrm>
          <a:prstGeom prst="rect">
            <a:avLst/>
          </a:prstGeom>
        </p:spPr>
      </p:pic>
      <p:pic>
        <p:nvPicPr>
          <p:cNvPr id="12" name="Picture 11" descr="A picture containing photo&#10;&#10;Description automatically generated">
            <a:extLst>
              <a:ext uri="{FF2B5EF4-FFF2-40B4-BE49-F238E27FC236}">
                <a16:creationId xmlns:a16="http://schemas.microsoft.com/office/drawing/2014/main" id="{5CC999A9-0328-6F43-BF6C-FADD57A962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77171" y="1912154"/>
            <a:ext cx="3797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79A5-A8AE-8C47-8104-32F4DBAE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8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97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E36E-09AC-CE4D-8E97-54ACE305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E4BE-2F1B-8947-AA08-D5962C3ED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819B6-5F3F-B049-A664-6928928BF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559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84E1-7A53-3344-866F-BC595743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EC4D7-0ABE-D34C-A13E-38579A52A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C1FE3-6091-FF46-968F-A22F9A877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211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4EB2-58E5-3243-AC1E-B77D93E1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ADAB1-43C7-1046-9712-822C22517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81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58EF6-0EA4-D64E-A0AA-D0D679BB3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89062-40E8-614A-8B1A-2450CA2C6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694-72CA-453E-BAF6-2D1008A51711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C991-B46E-4039-91C5-73A3FA26BCD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9D0F8CB1-F366-4145-B80C-4F692F63A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6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2694-72CA-453E-BAF6-2D1008A51711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C991-B46E-4039-91C5-73A3FA26BCD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8399BF3-FD67-2342-AE67-B7256F323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5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DFAB-3FA2-B140-B771-31292D25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EFDEB-AE34-1C4D-A1EE-A066FD883A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512000"/>
            <a:ext cx="9823219" cy="45509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9AEF8-DF68-3643-BE5E-D8B12491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b="1" dirty="0">
                <a:solidFill>
                  <a:srgbClr val="E6007E"/>
                </a:solidFill>
              </a:rPr>
              <a:t>Presentation title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C9DF2-8251-1345-BA6B-7B45AB86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| </a:t>
            </a:r>
            <a:fld id="{0C05A85B-AB5C-A745-9A62-AF2458EF23DB}" type="slidenum">
              <a:rPr lang="en-US" b="1" smtClean="0">
                <a:solidFill>
                  <a:srgbClr val="E6007E"/>
                </a:solidFill>
              </a:rPr>
              <a:pPr/>
              <a:t>‹#›</a:t>
            </a:fld>
            <a:endParaRPr lang="en-US" b="1" dirty="0">
              <a:solidFill>
                <a:srgbClr val="E6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9136-3858-0548-81FC-82CCEEFD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D2861-DDC3-6548-B601-669FF565D4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1512000"/>
            <a:ext cx="4716296" cy="4588174"/>
          </a:xfrm>
        </p:spPr>
        <p:txBody>
          <a:bodyPr/>
          <a:lstStyle>
            <a:lvl1pPr>
              <a:buClr>
                <a:srgbClr val="E6007E"/>
              </a:buClr>
              <a:defRPr/>
            </a:lvl1pPr>
            <a:lvl2pPr>
              <a:buClr>
                <a:srgbClr val="E6007E"/>
              </a:buClr>
              <a:defRPr/>
            </a:lvl2pPr>
            <a:lvl3pPr>
              <a:buClr>
                <a:srgbClr val="E6007E"/>
              </a:buClr>
              <a:defRPr/>
            </a:lvl3pPr>
            <a:lvl4pPr>
              <a:buClr>
                <a:srgbClr val="E6007E"/>
              </a:buClr>
              <a:defRPr/>
            </a:lvl4pPr>
            <a:lvl5pPr>
              <a:buClr>
                <a:srgbClr val="E6007E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BAFD1-0193-0046-8803-6A33274178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93456" y="1511999"/>
            <a:ext cx="4716297" cy="4588175"/>
          </a:xfrm>
        </p:spPr>
        <p:txBody>
          <a:bodyPr/>
          <a:lstStyle>
            <a:lvl1pPr>
              <a:buClr>
                <a:srgbClr val="E6007E"/>
              </a:buClr>
              <a:defRPr/>
            </a:lvl1pPr>
            <a:lvl2pPr>
              <a:buClr>
                <a:srgbClr val="E6007E"/>
              </a:buClr>
              <a:defRPr/>
            </a:lvl2pPr>
            <a:lvl3pPr>
              <a:buClr>
                <a:srgbClr val="E6007E"/>
              </a:buClr>
              <a:defRPr/>
            </a:lvl3pPr>
            <a:lvl4pPr>
              <a:buClr>
                <a:srgbClr val="E6007E"/>
              </a:buClr>
              <a:defRPr/>
            </a:lvl4pPr>
            <a:lvl5pPr>
              <a:buClr>
                <a:srgbClr val="E6007E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3590B-2140-FD45-A370-57FBDB7C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3394" y="6356350"/>
            <a:ext cx="1015595" cy="365125"/>
          </a:xfrm>
          <a:prstGeom prst="rect">
            <a:avLst/>
          </a:prstGeom>
        </p:spPr>
        <p:txBody>
          <a:bodyPr/>
          <a:lstStyle/>
          <a:p>
            <a:fld id="{DB62EE50-7A9E-294B-A9DE-F4C314BEB216}" type="datetime1">
              <a:rPr lang="en-GB" smtClean="0"/>
              <a:t>26/10/2021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0A8B5-F9E0-8F4C-98E8-08C1EF28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1389" y="6356350"/>
            <a:ext cx="3177141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b="1" dirty="0">
                <a:solidFill>
                  <a:srgbClr val="E6007E"/>
                </a:solidFill>
              </a:rPr>
              <a:t>Presentation title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49065-57A1-BF49-BBDB-093EA86F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| </a:t>
            </a:r>
            <a:fld id="{0C05A85B-AB5C-A745-9A62-AF2458EF23DB}" type="slidenum">
              <a:rPr lang="en-US" b="1" smtClean="0">
                <a:solidFill>
                  <a:srgbClr val="E6007E"/>
                </a:solidFill>
              </a:rPr>
              <a:pPr/>
              <a:t>‹#›</a:t>
            </a:fld>
            <a:endParaRPr lang="en-US" b="1" dirty="0">
              <a:solidFill>
                <a:srgbClr val="E6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0962F1D-FE92-A544-B700-4C61FDB436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0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10114-A6B4-0945-9999-66472A4F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568"/>
            <a:ext cx="10515600" cy="1943069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0744C-81D4-BE48-A5B6-47101A333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01965"/>
            <a:ext cx="10515600" cy="75983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1DCD4-8405-2A41-9A0C-B5110B66DF27}"/>
              </a:ext>
            </a:extLst>
          </p:cNvPr>
          <p:cNvCxnSpPr/>
          <p:nvPr userDrawn="1"/>
        </p:nvCxnSpPr>
        <p:spPr>
          <a:xfrm>
            <a:off x="990600" y="6421068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B775B0-031A-3341-BB74-532F74FF9AB1}"/>
              </a:ext>
            </a:extLst>
          </p:cNvPr>
          <p:cNvCxnSpPr/>
          <p:nvPr userDrawn="1"/>
        </p:nvCxnSpPr>
        <p:spPr>
          <a:xfrm>
            <a:off x="990600" y="65909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7BAE15-8398-884E-837D-F25876A270FA}"/>
              </a:ext>
            </a:extLst>
          </p:cNvPr>
          <p:cNvCxnSpPr/>
          <p:nvPr userDrawn="1"/>
        </p:nvCxnSpPr>
        <p:spPr>
          <a:xfrm>
            <a:off x="990600" y="3051566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CA181A2-D70D-9047-A235-714939C58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922891"/>
            <a:ext cx="1948429" cy="18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6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2EE6-7483-3947-9F6F-001108DA1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165A3-7BFE-3A4E-B11E-BFF537847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4C24-6F2D-D844-9E75-6730F7EE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C463-90D8-5848-AC91-D685AE9EC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5E0A-CE77-2749-8F20-F41178C7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44B60-D10C-3545-B75C-ADA0BA6E5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99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38B3-BA62-1B4A-B4EC-0DD747A5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69DEE-33A4-134E-8526-E67E1CE27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B9D8F-6CAA-9A46-8A46-DF6A1DC3B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5623-BE7B-FA49-934E-3B9FA8CA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7581B-98D1-0B4A-86F1-CD6516680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8B1CF-333C-5349-B189-0EF22FA8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34086-4713-4948-BC47-A44D8EC09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41B7B-6D41-ED49-967A-E10A54C4A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243D6-F226-AE4B-AC23-D3827B43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9" y="-187890"/>
            <a:ext cx="10402865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03258-B034-F94D-8752-A77E042E2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12000"/>
            <a:ext cx="10515600" cy="455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3081E-2C84-3643-8704-F6D9F938F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7891" y="6356350"/>
            <a:ext cx="1065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370BFF-7723-AB45-A9A4-BA1F72B12E1E}" type="datetime1">
              <a:rPr lang="en-GB" smtClean="0"/>
              <a:pPr/>
              <a:t>26/10/2021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9F7C-B3EF-E147-99BE-93A90F39E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7997" y="6356350"/>
            <a:ext cx="386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b="1" dirty="0">
                <a:solidFill>
                  <a:srgbClr val="E6007E"/>
                </a:solidFill>
              </a:rPr>
              <a:t>Presentation title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8F5CB-ED2C-744E-96D9-5B4FC1001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| </a:t>
            </a:r>
            <a:fld id="{0C05A85B-AB5C-A745-9A62-AF2458EF23DB}" type="slidenum">
              <a:rPr lang="en-US" b="1" smtClean="0">
                <a:solidFill>
                  <a:srgbClr val="E6007E"/>
                </a:solidFill>
              </a:rPr>
              <a:pPr/>
              <a:t>‹#›</a:t>
            </a:fld>
            <a:endParaRPr lang="en-US" b="1" dirty="0">
              <a:solidFill>
                <a:srgbClr val="E6007E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D37492-CAFC-734C-B43B-9AEF4540AF20}"/>
              </a:ext>
            </a:extLst>
          </p:cNvPr>
          <p:cNvCxnSpPr/>
          <p:nvPr userDrawn="1"/>
        </p:nvCxnSpPr>
        <p:spPr>
          <a:xfrm>
            <a:off x="838200" y="6268668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3E03B6-CE17-3E47-BCBC-59ED948C5FCA}"/>
              </a:ext>
            </a:extLst>
          </p:cNvPr>
          <p:cNvCxnSpPr/>
          <p:nvPr userDrawn="1"/>
        </p:nvCxnSpPr>
        <p:spPr>
          <a:xfrm>
            <a:off x="838200" y="1245731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4B237A7-A1E0-FE48-8BA5-DE9F6927354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69" y="308290"/>
            <a:ext cx="896831" cy="842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A12FB-0392-624B-A82D-BAF87F27D63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461" y="6361244"/>
            <a:ext cx="1910875" cy="3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5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600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2250" indent="-222250" algn="l" defTabSz="914400" rtl="0" eaLnBrk="1" latinLnBrk="0" hangingPunct="1">
        <a:lnSpc>
          <a:spcPct val="100000"/>
        </a:lnSpc>
        <a:spcBef>
          <a:spcPts val="600"/>
        </a:spcBef>
        <a:buClr>
          <a:srgbClr val="E6007E"/>
        </a:buClr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23838" algn="l" defTabSz="914400" rtl="0" eaLnBrk="1" latinLnBrk="0" hangingPunct="1">
        <a:lnSpc>
          <a:spcPct val="100000"/>
        </a:lnSpc>
        <a:spcBef>
          <a:spcPts val="600"/>
        </a:spcBef>
        <a:buClr>
          <a:srgbClr val="E6007E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3450" indent="-212725" algn="l" defTabSz="914400" rtl="0" eaLnBrk="1" latinLnBrk="0" hangingPunct="1">
        <a:lnSpc>
          <a:spcPct val="100000"/>
        </a:lnSpc>
        <a:spcBef>
          <a:spcPts val="600"/>
        </a:spcBef>
        <a:buClr>
          <a:srgbClr val="E6007E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2250" indent="-222250" algn="l" defTabSz="914400" rtl="0" eaLnBrk="1" latinLnBrk="0" hangingPunct="1">
        <a:lnSpc>
          <a:spcPct val="100000"/>
        </a:lnSpc>
        <a:spcBef>
          <a:spcPts val="1800"/>
        </a:spcBef>
        <a:buClr>
          <a:srgbClr val="E6007E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2250" indent="-222250" algn="l" defTabSz="914400" rtl="0" eaLnBrk="1" latinLnBrk="0" hangingPunct="1">
        <a:lnSpc>
          <a:spcPct val="100000"/>
        </a:lnSpc>
        <a:spcBef>
          <a:spcPts val="1800"/>
        </a:spcBef>
        <a:buClr>
          <a:srgbClr val="E6007E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999CB463-AADD-3A49-AA3F-25DAF386E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16" name="Title 14">
            <a:extLst>
              <a:ext uri="{FF2B5EF4-FFF2-40B4-BE49-F238E27FC236}">
                <a16:creationId xmlns:a16="http://schemas.microsoft.com/office/drawing/2014/main" id="{2960A749-CE57-0E42-9085-CAFEF62147A3}"/>
              </a:ext>
            </a:extLst>
          </p:cNvPr>
          <p:cNvSpPr txBox="1">
            <a:spLocks/>
          </p:cNvSpPr>
          <p:nvPr/>
        </p:nvSpPr>
        <p:spPr>
          <a:xfrm>
            <a:off x="966546" y="1441622"/>
            <a:ext cx="2678231" cy="20512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600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DURING OUR SESSION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F9886E-9FFE-4D41-B040-6167CE42B4B9}"/>
              </a:ext>
            </a:extLst>
          </p:cNvPr>
          <p:cNvSpPr txBox="1">
            <a:spLocks/>
          </p:cNvSpPr>
          <p:nvPr/>
        </p:nvSpPr>
        <p:spPr>
          <a:xfrm>
            <a:off x="966546" y="3600966"/>
            <a:ext cx="5759182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2250" indent="-22225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E6007E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2250" indent="-22225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E6007E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2250" indent="-22225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E6007E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2250" indent="-22225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E6007E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2250" indent="-22225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E6007E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We’ll be recording today’s session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800"/>
              </a:spcBef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Tone for the day: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open and curious </a:t>
            </a:r>
          </a:p>
          <a:p>
            <a:pPr marL="0" indent="0">
              <a:spcBef>
                <a:spcPts val="800"/>
              </a:spcBef>
              <a:buNone/>
            </a:pPr>
            <a:endParaRPr lang="en-GB" altLang="en-US" dirty="0"/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0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D9FB-7C3D-904B-BD42-0F93C9D0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28FEF-3200-E344-95BD-7BCB948D8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EBBBC68A-785A-4F4B-A140-1683A483C6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0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60D78B-75F4-9543-9211-E822437C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C991-B46E-4039-91C5-73A3FA26BCD2}" type="slidenum">
              <a:rPr lang="en-GB" smtClean="0"/>
              <a:t>12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48CE8-DA72-E949-AC9C-F8C1786C8D9A}"/>
              </a:ext>
            </a:extLst>
          </p:cNvPr>
          <p:cNvSpPr/>
          <p:nvPr/>
        </p:nvSpPr>
        <p:spPr>
          <a:xfrm>
            <a:off x="1332167" y="914400"/>
            <a:ext cx="9683261" cy="4994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36000" rtlCol="0" anchor="ctr"/>
          <a:lstStyle/>
          <a:p>
            <a:r>
              <a:rPr lang="en-GB" sz="3200" b="1" dirty="0">
                <a:solidFill>
                  <a:srgbClr val="009B93"/>
                </a:solidFill>
              </a:rPr>
              <a:t>What we value</a:t>
            </a:r>
            <a:endParaRPr lang="en-GB" sz="3200" dirty="0">
              <a:solidFill>
                <a:srgbClr val="009B93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rgbClr val="E6007E"/>
                </a:solidFill>
              </a:rPr>
              <a:t>Leadership &amp; Discovery </a:t>
            </a:r>
            <a:endParaRPr lang="en-GB" sz="1600" dirty="0">
              <a:solidFill>
                <a:srgbClr val="E6007E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We are experts whose skill, compassion and drive to find better ways of doing things is changing  the way services are delivered and changing lives.  </a:t>
            </a:r>
          </a:p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E6007E"/>
                </a:solidFill>
              </a:rPr>
              <a:t>Preparedness &amp; Resourcefulness </a:t>
            </a:r>
            <a:endParaRPr lang="en-GB" sz="1600" dirty="0">
              <a:solidFill>
                <a:srgbClr val="E6007E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We think ahead, anticipate near and long term needs, and find imaginative solutions to new challenges so that we can have the greatest impact. </a:t>
            </a:r>
          </a:p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E6007E"/>
                </a:solidFill>
              </a:rPr>
              <a:t>Accountability &amp; Reliability </a:t>
            </a:r>
            <a:endParaRPr lang="en-GB" sz="1600" dirty="0">
              <a:solidFill>
                <a:srgbClr val="E6007E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We take ownership and responsibility for our work and are empowered to do whatever we can to best serve our patients. </a:t>
            </a:r>
          </a:p>
          <a:p>
            <a:r>
              <a:rPr lang="en-GB" sz="1600" b="1" dirty="0">
                <a:solidFill>
                  <a:srgbClr val="E6007E"/>
                </a:solidFill>
              </a:rPr>
              <a:t>Care &amp; Nurture </a:t>
            </a:r>
            <a:endParaRPr lang="en-GB" sz="1600" dirty="0">
              <a:solidFill>
                <a:srgbClr val="E6007E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We care deeply about our patients, the sharing of our expertise and knowledge with the wider healthcare community, and the growth and support of our people.  </a:t>
            </a:r>
          </a:p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E6007E"/>
                </a:solidFill>
              </a:rPr>
              <a:t>Appreciation &amp; Respect</a:t>
            </a:r>
            <a:r>
              <a:rPr lang="en-GB" sz="1600" dirty="0">
                <a:solidFill>
                  <a:srgbClr val="E6007E"/>
                </a:solidFill>
              </a:rPr>
              <a:t> </a:t>
            </a:r>
          </a:p>
          <a:p>
            <a:r>
              <a:rPr lang="en-GB" sz="1600" dirty="0">
                <a:solidFill>
                  <a:schemeClr val="tx1"/>
                </a:solidFill>
              </a:rPr>
              <a:t>We see the individual and believe that by listening to each other we create environments where everyone can thrive.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1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4F77-5125-BA4D-94D5-34D7637617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21363" y="6248377"/>
            <a:ext cx="3451066" cy="433968"/>
          </a:xfrm>
          <a:ln>
            <a:noFill/>
          </a:ln>
        </p:spPr>
        <p:txBody>
          <a:bodyPr/>
          <a:lstStyle/>
          <a:p>
            <a:r>
              <a:rPr lang="en-US" dirty="0"/>
              <a:t>| </a:t>
            </a:r>
            <a:fld id="{0C05A85B-AB5C-A745-9A62-AF2458EF23D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3C493E4C-CBDB-C24A-AD9C-882715E82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3" y="-2667000"/>
            <a:ext cx="6857999" cy="121920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793C47D-75B6-D64F-865C-A910EA11099C}"/>
              </a:ext>
            </a:extLst>
          </p:cNvPr>
          <p:cNvSpPr/>
          <p:nvPr/>
        </p:nvSpPr>
        <p:spPr>
          <a:xfrm>
            <a:off x="1554480" y="-749808"/>
            <a:ext cx="9015984" cy="81747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000" dirty="0">
                <a:solidFill>
                  <a:srgbClr val="E6007E"/>
                </a:solidFill>
              </a:rPr>
              <a:t>We develop and increase access to world-class treatments and thinking in lower limb wound and lymphoedema </a:t>
            </a:r>
          </a:p>
          <a:p>
            <a:pPr algn="ctr"/>
            <a:r>
              <a:rPr lang="en-GB" sz="5000" dirty="0">
                <a:solidFill>
                  <a:srgbClr val="E6007E"/>
                </a:solidFill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265073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37A4A95-C9CF-D446-BA54-EECC807E0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4CCE2A-4D59-A44B-9318-A6B77C5BA811}"/>
              </a:ext>
            </a:extLst>
          </p:cNvPr>
          <p:cNvSpPr/>
          <p:nvPr/>
        </p:nvSpPr>
        <p:spPr>
          <a:xfrm>
            <a:off x="2487170" y="333634"/>
            <a:ext cx="5998462" cy="59984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Together we’re transforming </a:t>
            </a:r>
            <a:r>
              <a:rPr lang="en-US" sz="4400" b="1" dirty="0"/>
              <a:t>wound and lymphoedema care</a:t>
            </a:r>
          </a:p>
        </p:txBody>
      </p:sp>
    </p:spTree>
    <p:extLst>
      <p:ext uri="{BB962C8B-B14F-4D97-AF65-F5344CB8AC3E}">
        <p14:creationId xmlns:p14="http://schemas.microsoft.com/office/powerpoint/2010/main" val="287610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37A4A95-C9CF-D446-BA54-EECC807E0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4CCE2A-4D59-A44B-9318-A6B77C5BA811}"/>
              </a:ext>
            </a:extLst>
          </p:cNvPr>
          <p:cNvSpPr/>
          <p:nvPr/>
        </p:nvSpPr>
        <p:spPr>
          <a:xfrm>
            <a:off x="2487170" y="333634"/>
            <a:ext cx="5998462" cy="59984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The important thing is not to stop questioning.</a:t>
            </a:r>
          </a:p>
          <a:p>
            <a:pPr algn="ctr"/>
            <a:r>
              <a:rPr lang="en-US" sz="4400" b="1" dirty="0"/>
              <a:t>Curiosity has its own reason for existing</a:t>
            </a:r>
          </a:p>
        </p:txBody>
      </p:sp>
    </p:spTree>
    <p:extLst>
      <p:ext uri="{BB962C8B-B14F-4D97-AF65-F5344CB8AC3E}">
        <p14:creationId xmlns:p14="http://schemas.microsoft.com/office/powerpoint/2010/main" val="163948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37A4A95-C9CF-D446-BA54-EECC807E0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4CCE2A-4D59-A44B-9318-A6B77C5BA811}"/>
              </a:ext>
            </a:extLst>
          </p:cNvPr>
          <p:cNvSpPr/>
          <p:nvPr/>
        </p:nvSpPr>
        <p:spPr>
          <a:xfrm>
            <a:off x="2487170" y="333634"/>
            <a:ext cx="5998462" cy="59984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Change </a:t>
            </a:r>
            <a:r>
              <a:rPr lang="en-US" sz="8800" b="1" dirty="0"/>
              <a:t>starts here</a:t>
            </a:r>
          </a:p>
        </p:txBody>
      </p:sp>
    </p:spTree>
    <p:extLst>
      <p:ext uri="{BB962C8B-B14F-4D97-AF65-F5344CB8AC3E}">
        <p14:creationId xmlns:p14="http://schemas.microsoft.com/office/powerpoint/2010/main" val="197947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37A4A95-C9CF-D446-BA54-EECC807E0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4CCE2A-4D59-A44B-9318-A6B77C5BA811}"/>
              </a:ext>
            </a:extLst>
          </p:cNvPr>
          <p:cNvSpPr/>
          <p:nvPr/>
        </p:nvSpPr>
        <p:spPr>
          <a:xfrm>
            <a:off x="2487170" y="333634"/>
            <a:ext cx="5998462" cy="59984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Never </a:t>
            </a:r>
            <a:r>
              <a:rPr lang="en-US" sz="7200" b="1" dirty="0"/>
              <a:t>stop being curious</a:t>
            </a:r>
          </a:p>
        </p:txBody>
      </p:sp>
    </p:spTree>
    <p:extLst>
      <p:ext uri="{BB962C8B-B14F-4D97-AF65-F5344CB8AC3E}">
        <p14:creationId xmlns:p14="http://schemas.microsoft.com/office/powerpoint/2010/main" val="2297214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37A4A95-C9CF-D446-BA54-EECC807E0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4CCE2A-4D59-A44B-9318-A6B77C5BA811}"/>
              </a:ext>
            </a:extLst>
          </p:cNvPr>
          <p:cNvSpPr/>
          <p:nvPr/>
        </p:nvSpPr>
        <p:spPr>
          <a:xfrm>
            <a:off x="2487170" y="333634"/>
            <a:ext cx="5998462" cy="59984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Yes </a:t>
            </a:r>
          </a:p>
          <a:p>
            <a:pPr algn="ctr"/>
            <a:r>
              <a:rPr lang="en-US" sz="8800" b="1" dirty="0"/>
              <a:t>we can</a:t>
            </a:r>
          </a:p>
        </p:txBody>
      </p:sp>
    </p:spTree>
    <p:extLst>
      <p:ext uri="{BB962C8B-B14F-4D97-AF65-F5344CB8AC3E}">
        <p14:creationId xmlns:p14="http://schemas.microsoft.com/office/powerpoint/2010/main" val="297072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0651F3-122E-D440-8AF5-1C696A277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6C5482-4228-6E44-AF2E-D66245495E99}"/>
              </a:ext>
            </a:extLst>
          </p:cNvPr>
          <p:cNvSpPr/>
          <p:nvPr/>
        </p:nvSpPr>
        <p:spPr>
          <a:xfrm>
            <a:off x="2618509" y="367438"/>
            <a:ext cx="5998462" cy="59984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We </a:t>
            </a:r>
            <a:r>
              <a:rPr lang="en-US" sz="7200" b="1" dirty="0"/>
              <a:t>CAN</a:t>
            </a:r>
          </a:p>
          <a:p>
            <a:pPr algn="ctr"/>
            <a:r>
              <a:rPr lang="en-US" sz="7200" b="1" dirty="0"/>
              <a:t>do the </a:t>
            </a:r>
            <a:r>
              <a:rPr lang="en-US" sz="7200" dirty="0"/>
              <a:t>hard things!</a:t>
            </a:r>
          </a:p>
        </p:txBody>
      </p:sp>
    </p:spTree>
    <p:extLst>
      <p:ext uri="{BB962C8B-B14F-4D97-AF65-F5344CB8AC3E}">
        <p14:creationId xmlns:p14="http://schemas.microsoft.com/office/powerpoint/2010/main" val="2130857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0651F3-122E-D440-8AF5-1C696A277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6C5482-4228-6E44-AF2E-D66245495E99}"/>
              </a:ext>
            </a:extLst>
          </p:cNvPr>
          <p:cNvSpPr/>
          <p:nvPr/>
        </p:nvSpPr>
        <p:spPr>
          <a:xfrm>
            <a:off x="2715492" y="409000"/>
            <a:ext cx="5998462" cy="59984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There’s always </a:t>
            </a:r>
            <a:r>
              <a:rPr lang="en-US" sz="6600" b="1" dirty="0"/>
              <a:t>’one more thing to learn’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842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B35D310-6280-D147-9FB5-7ACF32016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66" y="-1"/>
            <a:ext cx="12217466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A9778-DB56-C246-A187-36FCDD484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29" y="729094"/>
            <a:ext cx="9829246" cy="5781433"/>
          </a:xfrm>
          <a:solidFill>
            <a:schemeClr val="bg1"/>
          </a:solidFill>
        </p:spPr>
        <p:txBody>
          <a:bodyPr lIns="432000" tIns="432000" rIns="432000" bIns="432000">
            <a:normAutofit/>
          </a:bodyPr>
          <a:lstStyle/>
          <a:p>
            <a:pPr marL="0" indent="0">
              <a:lnSpc>
                <a:spcPts val="3820"/>
              </a:lnSpc>
              <a:buNone/>
            </a:pPr>
            <a:r>
              <a:rPr lang="en-GB" altLang="en-US" sz="3600" b="1" dirty="0">
                <a:solidFill>
                  <a:srgbClr val="E84B0F"/>
                </a:solidFill>
              </a:rPr>
              <a:t>TODAY’S AGENDA</a:t>
            </a:r>
          </a:p>
          <a:p>
            <a:endParaRPr lang="en-GB" alt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56094-5B74-EF4E-863C-9C09AA80F294}"/>
              </a:ext>
            </a:extLst>
          </p:cNvPr>
          <p:cNvGraphicFramePr>
            <a:graphicFrameLocks noGrp="1"/>
          </p:cNvGraphicFramePr>
          <p:nvPr/>
        </p:nvGraphicFramePr>
        <p:xfrm>
          <a:off x="1078750" y="2442613"/>
          <a:ext cx="8476216" cy="317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3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14:00 – 14:10 </a:t>
                      </a:r>
                      <a:endParaRPr 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</a:rPr>
                        <a:t>Introduction to the session</a:t>
                      </a:r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14:10 – 14.20</a:t>
                      </a:r>
                      <a:endParaRPr lang="en-GB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</a:rPr>
                        <a:t>Lipoedema quiz</a:t>
                      </a:r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14.20 – 14:30</a:t>
                      </a:r>
                      <a:endParaRPr lang="en-GB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</a:rPr>
                        <a:t>Workshop - What do you know about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</a:rPr>
                        <a:t>Llipoedema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</a:rPr>
                        <a:t>?</a:t>
                      </a:r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356503"/>
                  </a:ext>
                </a:extLst>
              </a:tr>
              <a:tr h="448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14:30 – 15:00</a:t>
                      </a:r>
                      <a:endParaRPr lang="en-GB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Aetiology and assessment of lipoedema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15:00 – 15:10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</a:rPr>
                        <a:t>Break</a:t>
                      </a:r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15:10 – 15:40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Management of lipoedema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512052"/>
                  </a:ext>
                </a:extLst>
              </a:tr>
              <a:tr h="448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15:40 – 16:00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Quiz, questions  and close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0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47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79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0651F3-122E-D440-8AF5-1C696A277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6C5482-4228-6E44-AF2E-D66245495E99}"/>
              </a:ext>
            </a:extLst>
          </p:cNvPr>
          <p:cNvSpPr/>
          <p:nvPr/>
        </p:nvSpPr>
        <p:spPr>
          <a:xfrm>
            <a:off x="2701637" y="395148"/>
            <a:ext cx="5998462" cy="59984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Don’t be average </a:t>
            </a:r>
            <a:r>
              <a:rPr lang="en-US" sz="6600" b="1" dirty="0"/>
              <a:t>be awesome</a:t>
            </a:r>
          </a:p>
        </p:txBody>
      </p:sp>
    </p:spTree>
    <p:extLst>
      <p:ext uri="{BB962C8B-B14F-4D97-AF65-F5344CB8AC3E}">
        <p14:creationId xmlns:p14="http://schemas.microsoft.com/office/powerpoint/2010/main" val="92909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0651F3-122E-D440-8AF5-1C696A277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6C5482-4228-6E44-AF2E-D66245495E99}"/>
              </a:ext>
            </a:extLst>
          </p:cNvPr>
          <p:cNvSpPr/>
          <p:nvPr/>
        </p:nvSpPr>
        <p:spPr>
          <a:xfrm>
            <a:off x="2660072" y="464419"/>
            <a:ext cx="5998462" cy="59984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Small steps lead to </a:t>
            </a:r>
            <a:r>
              <a:rPr lang="en-US" sz="6600" b="1" dirty="0"/>
              <a:t>big changes</a:t>
            </a:r>
          </a:p>
        </p:txBody>
      </p:sp>
    </p:spTree>
    <p:extLst>
      <p:ext uri="{BB962C8B-B14F-4D97-AF65-F5344CB8AC3E}">
        <p14:creationId xmlns:p14="http://schemas.microsoft.com/office/powerpoint/2010/main" val="27441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0651F3-122E-D440-8AF5-1C696A277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6C5482-4228-6E44-AF2E-D66245495E99}"/>
              </a:ext>
            </a:extLst>
          </p:cNvPr>
          <p:cNvSpPr/>
          <p:nvPr/>
        </p:nvSpPr>
        <p:spPr>
          <a:xfrm>
            <a:off x="2646217" y="422856"/>
            <a:ext cx="5998462" cy="59984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Together </a:t>
            </a:r>
            <a:r>
              <a:rPr lang="en-US" sz="8000" b="1" dirty="0"/>
              <a:t>we can</a:t>
            </a:r>
          </a:p>
        </p:txBody>
      </p:sp>
    </p:spTree>
    <p:extLst>
      <p:ext uri="{BB962C8B-B14F-4D97-AF65-F5344CB8AC3E}">
        <p14:creationId xmlns:p14="http://schemas.microsoft.com/office/powerpoint/2010/main" val="237006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CB2F-8A5E-48F0-8564-C751BF4F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Tea/Coffee Break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97332D-DC92-4C0F-9124-406DD85B1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210" y="1261650"/>
            <a:ext cx="10511590" cy="50068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87F12-CF5D-425D-84F2-8813D4B2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| </a:t>
            </a:r>
            <a:fld id="{0C05A85B-AB5C-A745-9A62-AF2458EF23DB}" type="slidenum">
              <a:rPr lang="en-US" b="1" smtClean="0">
                <a:solidFill>
                  <a:srgbClr val="E6007E"/>
                </a:solidFill>
              </a:rPr>
              <a:pPr/>
              <a:t>24</a:t>
            </a:fld>
            <a:endParaRPr lang="en-US" b="1" dirty="0">
              <a:solidFill>
                <a:srgbClr val="E6007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056B0-7E2E-4E1B-9E08-4FCE9FFE5B98}"/>
              </a:ext>
            </a:extLst>
          </p:cNvPr>
          <p:cNvSpPr txBox="1"/>
          <p:nvPr/>
        </p:nvSpPr>
        <p:spPr>
          <a:xfrm>
            <a:off x="3038168" y="3038168"/>
            <a:ext cx="278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E6007E"/>
                </a:solidFill>
              </a:rPr>
              <a:t>10 Minute Break </a:t>
            </a:r>
          </a:p>
        </p:txBody>
      </p:sp>
    </p:spTree>
    <p:extLst>
      <p:ext uri="{BB962C8B-B14F-4D97-AF65-F5344CB8AC3E}">
        <p14:creationId xmlns:p14="http://schemas.microsoft.com/office/powerpoint/2010/main" val="129999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B35D310-6280-D147-9FB5-7ACF32016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7466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D33DC0-1D2A-4C43-B2F5-7484F72495BF}"/>
              </a:ext>
            </a:extLst>
          </p:cNvPr>
          <p:cNvSpPr txBox="1"/>
          <p:nvPr/>
        </p:nvSpPr>
        <p:spPr>
          <a:xfrm>
            <a:off x="1252604" y="2182505"/>
            <a:ext cx="7767572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/>
              <a:t>Patients at risk of chronic oedema / lymphoedema</a:t>
            </a:r>
            <a:endParaRPr lang="en-US" sz="2800" b="1" dirty="0"/>
          </a:p>
          <a:p>
            <a:endParaRPr lang="en-US" sz="2800" dirty="0"/>
          </a:p>
          <a:p>
            <a:r>
              <a:rPr lang="en-GB" sz="3200" dirty="0"/>
              <a:t>Think prevention - prevention is better than cure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8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75963B-DFB0-1A4B-8D6D-07A913917C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511300"/>
          <a:ext cx="9821863" cy="455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99CAEC1-B4F0-DE49-B233-68C35A7E2FF0}"/>
              </a:ext>
            </a:extLst>
          </p:cNvPr>
          <p:cNvSpPr/>
          <p:nvPr/>
        </p:nvSpPr>
        <p:spPr>
          <a:xfrm>
            <a:off x="0" y="-149087"/>
            <a:ext cx="12698536" cy="7156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D8E057-3095-7044-B495-8C94C7C25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403" y="157660"/>
            <a:ext cx="6415133" cy="68494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35A6D2C-7B1E-B249-879E-48A733A7B3CF}"/>
              </a:ext>
            </a:extLst>
          </p:cNvPr>
          <p:cNvSpPr/>
          <p:nvPr/>
        </p:nvSpPr>
        <p:spPr>
          <a:xfrm>
            <a:off x="535459" y="700217"/>
            <a:ext cx="5239266" cy="5239266"/>
          </a:xfrm>
          <a:prstGeom prst="ellipse">
            <a:avLst/>
          </a:prstGeom>
          <a:noFill/>
          <a:ln>
            <a:solidFill>
              <a:srgbClr val="E6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960"/>
              </a:lnSpc>
            </a:pPr>
            <a:r>
              <a:rPr lang="en-GB" altLang="en-US" sz="4800" b="1" dirty="0">
                <a:solidFill>
                  <a:srgbClr val="E6007E"/>
                </a:solidFill>
              </a:rPr>
              <a:t>Any questions?</a:t>
            </a:r>
            <a:endParaRPr lang="en-US" sz="4800" b="1" dirty="0">
              <a:solidFill>
                <a:srgbClr val="E6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4F77-5125-BA4D-94D5-34D7637617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21363" y="6248377"/>
            <a:ext cx="3451066" cy="433968"/>
          </a:xfrm>
          <a:ln>
            <a:noFill/>
          </a:ln>
        </p:spPr>
        <p:txBody>
          <a:bodyPr/>
          <a:lstStyle/>
          <a:p>
            <a:r>
              <a:rPr lang="en-US" dirty="0"/>
              <a:t>| </a:t>
            </a:r>
            <a:fld id="{0C05A85B-AB5C-A745-9A62-AF2458EF23D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3C493E4C-CBDB-C24A-AD9C-882715E82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3" y="-2667000"/>
            <a:ext cx="6857999" cy="121920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793C47D-75B6-D64F-865C-A910EA11099C}"/>
              </a:ext>
            </a:extLst>
          </p:cNvPr>
          <p:cNvSpPr/>
          <p:nvPr/>
        </p:nvSpPr>
        <p:spPr>
          <a:xfrm>
            <a:off x="1554480" y="-749808"/>
            <a:ext cx="9015984" cy="81747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800" b="1" dirty="0">
                <a:solidFill>
                  <a:srgbClr val="E6007E"/>
                </a:solidFill>
              </a:rPr>
              <a:t>QUIZ</a:t>
            </a:r>
          </a:p>
          <a:p>
            <a:pPr lvl="0" algn="ctr"/>
            <a:r>
              <a:rPr lang="en-GB" sz="3600" b="1" dirty="0">
                <a:solidFill>
                  <a:schemeClr val="tx1"/>
                </a:solidFill>
              </a:rPr>
              <a:t>Get polling</a:t>
            </a:r>
          </a:p>
        </p:txBody>
      </p:sp>
    </p:spTree>
    <p:extLst>
      <p:ext uri="{BB962C8B-B14F-4D97-AF65-F5344CB8AC3E}">
        <p14:creationId xmlns:p14="http://schemas.microsoft.com/office/powerpoint/2010/main" val="286825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4F77-5125-BA4D-94D5-34D7637617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21363" y="6248377"/>
            <a:ext cx="3451066" cy="433968"/>
          </a:xfrm>
          <a:ln>
            <a:noFill/>
          </a:ln>
        </p:spPr>
        <p:txBody>
          <a:bodyPr/>
          <a:lstStyle/>
          <a:p>
            <a:r>
              <a:rPr lang="en-US" dirty="0"/>
              <a:t>| </a:t>
            </a:r>
            <a:fld id="{0C05A85B-AB5C-A745-9A62-AF2458EF23D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3C493E4C-CBDB-C24A-AD9C-882715E82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3" y="-2667000"/>
            <a:ext cx="6857999" cy="121920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793C47D-75B6-D64F-865C-A910EA11099C}"/>
              </a:ext>
            </a:extLst>
          </p:cNvPr>
          <p:cNvSpPr/>
          <p:nvPr/>
        </p:nvSpPr>
        <p:spPr>
          <a:xfrm>
            <a:off x="1554480" y="-749808"/>
            <a:ext cx="9015984" cy="81747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800" b="1" dirty="0">
                <a:solidFill>
                  <a:srgbClr val="E6007E"/>
                </a:solidFill>
              </a:rPr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358835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793C47D-75B6-D64F-865C-A910EA11099C}"/>
              </a:ext>
            </a:extLst>
          </p:cNvPr>
          <p:cNvSpPr/>
          <p:nvPr/>
        </p:nvSpPr>
        <p:spPr>
          <a:xfrm>
            <a:off x="2760271" y="0"/>
            <a:ext cx="6671457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>
                <a:solidFill>
                  <a:srgbClr val="E6007E"/>
                </a:solidFill>
              </a:rPr>
              <a:t>Discussion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What is static stiffness index (SSI)?</a:t>
            </a:r>
          </a:p>
        </p:txBody>
      </p:sp>
    </p:spTree>
    <p:extLst>
      <p:ext uri="{BB962C8B-B14F-4D97-AF65-F5344CB8AC3E}">
        <p14:creationId xmlns:p14="http://schemas.microsoft.com/office/powerpoint/2010/main" val="420196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793C47D-75B6-D64F-865C-A910EA11099C}"/>
              </a:ext>
            </a:extLst>
          </p:cNvPr>
          <p:cNvSpPr/>
          <p:nvPr/>
        </p:nvSpPr>
        <p:spPr>
          <a:xfrm>
            <a:off x="640078" y="398166"/>
            <a:ext cx="4801117" cy="4935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400" b="1" dirty="0">
                <a:solidFill>
                  <a:srgbClr val="E6007E"/>
                </a:solidFill>
              </a:rPr>
              <a:t>Discussion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How does pressure change on lying, sitting, standing and walking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09D79B-023F-EF42-85F9-9E532A5F9DBB}"/>
              </a:ext>
            </a:extLst>
          </p:cNvPr>
          <p:cNvSpPr/>
          <p:nvPr/>
        </p:nvSpPr>
        <p:spPr>
          <a:xfrm>
            <a:off x="6750807" y="1603550"/>
            <a:ext cx="4801117" cy="4935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E6007E"/>
                </a:solidFill>
              </a:rPr>
              <a:t>Discussion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What are the pumps in the lower limb which affect venous return? What are the valves?</a:t>
            </a:r>
          </a:p>
        </p:txBody>
      </p:sp>
    </p:spTree>
    <p:extLst>
      <p:ext uri="{BB962C8B-B14F-4D97-AF65-F5344CB8AC3E}">
        <p14:creationId xmlns:p14="http://schemas.microsoft.com/office/powerpoint/2010/main" val="193173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793C47D-75B6-D64F-865C-A910EA11099C}"/>
              </a:ext>
            </a:extLst>
          </p:cNvPr>
          <p:cNvSpPr/>
          <p:nvPr/>
        </p:nvSpPr>
        <p:spPr>
          <a:xfrm>
            <a:off x="268120" y="274179"/>
            <a:ext cx="3513467" cy="3611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E6007E"/>
                </a:solidFill>
              </a:rPr>
              <a:t>Discussion Truth </a:t>
            </a:r>
          </a:p>
          <a:p>
            <a:pPr algn="ctr"/>
            <a:r>
              <a:rPr lang="en-GB" sz="3600" b="1" dirty="0">
                <a:solidFill>
                  <a:srgbClr val="E6007E"/>
                </a:solidFill>
              </a:rPr>
              <a:t>or </a:t>
            </a:r>
          </a:p>
          <a:p>
            <a:pPr algn="ctr"/>
            <a:r>
              <a:rPr lang="en-GB" sz="3600" b="1" dirty="0">
                <a:solidFill>
                  <a:srgbClr val="E6007E"/>
                </a:solidFill>
              </a:rPr>
              <a:t>Myth?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09D79B-023F-EF42-85F9-9E532A5F9DBB}"/>
              </a:ext>
            </a:extLst>
          </p:cNvPr>
          <p:cNvSpPr/>
          <p:nvPr/>
        </p:nvSpPr>
        <p:spPr>
          <a:xfrm>
            <a:off x="9664918" y="4057384"/>
            <a:ext cx="2395867" cy="2462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system used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determines the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frequency of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bandage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change 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052D3CE-431E-1D4D-A265-8E3A77DFC46D}"/>
              </a:ext>
            </a:extLst>
          </p:cNvPr>
          <p:cNvSpPr/>
          <p:nvPr/>
        </p:nvSpPr>
        <p:spPr>
          <a:xfrm>
            <a:off x="9664919" y="1093609"/>
            <a:ext cx="2395867" cy="2462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Super-absorbent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dressings should not be used under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compression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C62FA7-1FEA-D04F-9502-301200DED0C8}"/>
              </a:ext>
            </a:extLst>
          </p:cNvPr>
          <p:cNvSpPr/>
          <p:nvPr/>
        </p:nvSpPr>
        <p:spPr>
          <a:xfrm>
            <a:off x="6864158" y="305456"/>
            <a:ext cx="2395867" cy="2462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Inelastic bandages are not suitable for immobile patients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B34E60-600F-964C-A5DE-6916DB7ED71A}"/>
              </a:ext>
            </a:extLst>
          </p:cNvPr>
          <p:cNvSpPr/>
          <p:nvPr/>
        </p:nvSpPr>
        <p:spPr>
          <a:xfrm>
            <a:off x="6397184" y="3579320"/>
            <a:ext cx="2395867" cy="2462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Reduced compression is therapeutic for venous leg ulcers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FA9F53-6BEC-C74A-92A7-AC1E16C8986C}"/>
              </a:ext>
            </a:extLst>
          </p:cNvPr>
          <p:cNvSpPr/>
          <p:nvPr/>
        </p:nvSpPr>
        <p:spPr>
          <a:xfrm>
            <a:off x="3129451" y="4229451"/>
            <a:ext cx="2395867" cy="2462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 not compress the foot</a:t>
            </a:r>
            <a:endParaRPr lang="en-GB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6E58DF-5729-6149-83FB-6118AB23C463}"/>
              </a:ext>
            </a:extLst>
          </p:cNvPr>
          <p:cNvSpPr/>
          <p:nvPr/>
        </p:nvSpPr>
        <p:spPr>
          <a:xfrm>
            <a:off x="4124939" y="1441080"/>
            <a:ext cx="2395867" cy="2462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 layer bandages are more effective than 2 layer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0">
      <a:dk1>
        <a:srgbClr val="000000"/>
      </a:dk1>
      <a:lt1>
        <a:srgbClr val="FFFFFF"/>
      </a:lt1>
      <a:dk2>
        <a:srgbClr val="283891"/>
      </a:dk2>
      <a:lt2>
        <a:srgbClr val="E7E6E6"/>
      </a:lt2>
      <a:accent1>
        <a:srgbClr val="283891"/>
      </a:accent1>
      <a:accent2>
        <a:srgbClr val="ED553B"/>
      </a:accent2>
      <a:accent3>
        <a:srgbClr val="EFF2F8"/>
      </a:accent3>
      <a:accent4>
        <a:srgbClr val="FFC000"/>
      </a:accent4>
      <a:accent5>
        <a:srgbClr val="068587"/>
      </a:accent5>
      <a:accent6>
        <a:srgbClr val="000000"/>
      </a:accent6>
      <a:hlink>
        <a:srgbClr val="050000"/>
      </a:hlink>
      <a:folHlink>
        <a:srgbClr val="2838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lerate_PowerPointTemplate" id="{2B5441F7-6577-CF48-9489-2AFAD679690A}" vid="{D631C543-C79A-724D-918D-1D41AB7797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433</Words>
  <Application>Microsoft Macintosh PowerPoint</Application>
  <PresentationFormat>Widescreen</PresentationFormat>
  <Paragraphs>77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Tea/Coffee Break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Day 2</dc:title>
  <dc:creator>Caitriona O'Neill</dc:creator>
  <cp:lastModifiedBy>Sue Simmonds</cp:lastModifiedBy>
  <cp:revision>57</cp:revision>
  <dcterms:created xsi:type="dcterms:W3CDTF">2020-10-09T15:53:46Z</dcterms:created>
  <dcterms:modified xsi:type="dcterms:W3CDTF">2021-10-26T11:19:00Z</dcterms:modified>
</cp:coreProperties>
</file>